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6" r:id="rId5"/>
    <p:sldId id="308" r:id="rId6"/>
    <p:sldId id="318" r:id="rId7"/>
    <p:sldId id="320" r:id="rId8"/>
    <p:sldId id="312" r:id="rId9"/>
    <p:sldId id="314" r:id="rId10"/>
    <p:sldId id="31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p:scale>
          <a:sx n="80" d="100"/>
          <a:sy n="80" d="100"/>
        </p:scale>
        <p:origin x="300"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2/20/2024</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846161"/>
          </a:xfrm>
        </p:spPr>
        <p:txBody>
          <a:bodyPr/>
          <a:lstStyle/>
          <a:p>
            <a:r>
              <a:rPr lang="en-US"/>
              <a:t>Click to edit Master title style</a:t>
            </a:r>
            <a:endParaRPr lang="en-US" dirty="0"/>
          </a:p>
        </p:txBody>
      </p:sp>
      <p:sp>
        <p:nvSpPr>
          <p:cNvPr id="3" name="Content Placeholder 2"/>
          <p:cNvSpPr>
            <a:spLocks noGrp="1"/>
          </p:cNvSpPr>
          <p:nvPr>
            <p:ph idx="1"/>
          </p:nvPr>
        </p:nvSpPr>
        <p:spPr>
          <a:xfrm>
            <a:off x="1097280" y="2183642"/>
            <a:ext cx="10058400" cy="368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2/20/2024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2/20/2024</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2/20/2024</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2/20/2024</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2/20/2024</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2/20/2024</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2/20/2024</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2/20/2024</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818866"/>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910689"/>
            <a:ext cx="10058400" cy="3958403"/>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2/20/2024</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microsoft.com/office/2007/relationships/hdphoto" Target="../media/hdphoto2.wdp"/><Relationship Id="rId4" Type="http://schemas.microsoft.com/office/2007/relationships/hdphoto" Target="../media/hdphoto1.wdp"/><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14.png"/><Relationship Id="rId5" Type="http://schemas.openxmlformats.org/officeDocument/2006/relationships/image" Target="../media/image13.png"/><Relationship Id="rId10" Type="http://schemas.microsoft.com/office/2007/relationships/hdphoto" Target="../media/hdphoto1.wdp"/><Relationship Id="rId4" Type="http://schemas.openxmlformats.org/officeDocument/2006/relationships/image" Target="../media/image12.png"/><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www.sparshcriticalcareteam.org/" TargetMode="External"/><Relationship Id="rId7" Type="http://schemas.openxmlformats.org/officeDocument/2006/relationships/hyperlink" Target="https://www.eliteagroexports.com/" TargetMode="External"/><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image" Target="../media/image20.jpeg"/><Relationship Id="rId11" Type="http://schemas.openxmlformats.org/officeDocument/2006/relationships/image" Target="../media/image23.jpeg"/><Relationship Id="rId5" Type="http://schemas.openxmlformats.org/officeDocument/2006/relationships/hyperlink" Target="https://www.rupeshnco.com/" TargetMode="External"/><Relationship Id="rId10" Type="http://schemas.openxmlformats.org/officeDocument/2006/relationships/hyperlink" Target="https://www.surajcharitabletrust.org/" TargetMode="External"/><Relationship Id="rId4" Type="http://schemas.openxmlformats.org/officeDocument/2006/relationships/image" Target="../media/image19.jp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wa.link/hes2ek" TargetMode="External"/><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hemeOverride" Target="../theme/themeOverride7.xml"/><Relationship Id="rId6" Type="http://schemas.openxmlformats.org/officeDocument/2006/relationships/hyperlink" Target="https://www.deltaconsultingcompany.com/" TargetMode="External"/><Relationship Id="rId5" Type="http://schemas.openxmlformats.org/officeDocument/2006/relationships/image" Target="../media/image24.jpeg"/><Relationship Id="rId4" Type="http://schemas.openxmlformats.org/officeDocument/2006/relationships/hyperlink" Target="https://api.whatsapp.com/send?phone=919441981298" TargetMode="External"/><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730000" y="639097"/>
            <a:ext cx="4813072" cy="3494791"/>
          </a:xfrm>
        </p:spPr>
        <p:txBody>
          <a:bodyPr>
            <a:normAutofit/>
          </a:bodyPr>
          <a:lstStyle/>
          <a:p>
            <a:r>
              <a:rPr lang="en-US" dirty="0"/>
              <a:t>Binary</a:t>
            </a:r>
            <a:br>
              <a:rPr lang="en-US" dirty="0"/>
            </a:br>
            <a:r>
              <a:rPr lang="en-US" dirty="0"/>
              <a:t>Blenders</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460958" y="4455621"/>
            <a:ext cx="5570621" cy="1238616"/>
          </a:xfrm>
        </p:spPr>
        <p:txBody>
          <a:bodyPr>
            <a:normAutofit/>
          </a:bodyPr>
          <a:lstStyle/>
          <a:p>
            <a:r>
              <a:rPr lang="en-US" b="1" dirty="0"/>
              <a:t>Dedicated to you:</a:t>
            </a:r>
            <a:r>
              <a:rPr lang="en-US" dirty="0"/>
              <a:t> Every customer is our only customer</a:t>
            </a:r>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15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877179"/>
          </a:xfrm>
        </p:spPr>
        <p:txBody>
          <a:bodyPr>
            <a:normAutofit/>
          </a:bodyPr>
          <a:lstStyle/>
          <a:p>
            <a:r>
              <a:rPr lang="en-US" dirty="0">
                <a:solidFill>
                  <a:schemeClr val="tx1"/>
                </a:solidFill>
                <a:latin typeface="Calibri" panose="020F0502020204030204" pitchFamily="34" charset="0"/>
              </a:rPr>
              <a:t>Introduction</a:t>
            </a:r>
          </a:p>
        </p:txBody>
      </p:sp>
      <p:sp>
        <p:nvSpPr>
          <p:cNvPr id="5" name="Content Placeholder 4">
            <a:extLst>
              <a:ext uri="{FF2B5EF4-FFF2-40B4-BE49-F238E27FC236}">
                <a16:creationId xmlns:a16="http://schemas.microsoft.com/office/drawing/2014/main" id="{C2DC65E1-39F3-B298-DEB4-4AD976EC94F7}"/>
              </a:ext>
            </a:extLst>
          </p:cNvPr>
          <p:cNvSpPr>
            <a:spLocks noGrp="1"/>
          </p:cNvSpPr>
          <p:nvPr>
            <p:ph idx="1"/>
          </p:nvPr>
        </p:nvSpPr>
        <p:spPr>
          <a:xfrm>
            <a:off x="1066800" y="2089275"/>
            <a:ext cx="10058400" cy="3494107"/>
          </a:xfrm>
        </p:spPr>
        <p:txBody>
          <a:bodyPr>
            <a:normAutofit fontScale="92500"/>
          </a:bodyPr>
          <a:lstStyle/>
          <a:p>
            <a:r>
              <a:rPr lang="en-US" sz="2400" b="0" i="0" dirty="0">
                <a:solidFill>
                  <a:schemeClr val="tx1"/>
                </a:solidFill>
                <a:effectLst/>
                <a:latin typeface="Calibri" panose="020F0502020204030204" pitchFamily="34" charset="0"/>
              </a:rPr>
              <a:t>In the contemporary business landscape, it is imperative for organizations to distinguish themselves not only through the quality of their products and services but also by engaging prospective clients promptly and through their preferred channels.</a:t>
            </a:r>
            <a:r>
              <a:rPr lang="en-US" sz="2400" dirty="0">
                <a:solidFill>
                  <a:schemeClr val="tx1"/>
                </a:solidFill>
                <a:latin typeface="Calibri" panose="020F0502020204030204" pitchFamily="34" charset="0"/>
              </a:rPr>
              <a:t> </a:t>
            </a:r>
          </a:p>
          <a:p>
            <a:endParaRPr lang="en-US" sz="2400" dirty="0">
              <a:solidFill>
                <a:schemeClr val="tx1"/>
              </a:solidFill>
              <a:latin typeface="Calibri" panose="020F0502020204030204" pitchFamily="34" charset="0"/>
            </a:endParaRPr>
          </a:p>
          <a:p>
            <a:r>
              <a:rPr lang="en-US" sz="2400" b="0" i="0" dirty="0">
                <a:solidFill>
                  <a:schemeClr val="tx1"/>
                </a:solidFill>
                <a:effectLst/>
                <a:latin typeface="Calibri" panose="020F0502020204030204" pitchFamily="34" charset="0"/>
              </a:rPr>
              <a:t>At Binary Blenders, our unwavering commitment is to elevate your business's efficiency by consistently providing exceptional service to your customers. Our driving mission is to excel in the services we provide, ensuring that we consistently deliver superior results while achieving the highest levels of customer satisfaction.</a:t>
            </a:r>
            <a:endParaRPr lang="en-US" sz="2400" dirty="0">
              <a:solidFill>
                <a:schemeClr val="tx1"/>
              </a:solidFill>
              <a:latin typeface="Calibri" panose="020F0502020204030204" pitchFamily="34" charset="0"/>
            </a:endParaRPr>
          </a:p>
        </p:txBody>
      </p:sp>
      <p:cxnSp>
        <p:nvCxnSpPr>
          <p:cNvPr id="7" name="Straight Connector 6">
            <a:extLst>
              <a:ext uri="{FF2B5EF4-FFF2-40B4-BE49-F238E27FC236}">
                <a16:creationId xmlns:a16="http://schemas.microsoft.com/office/drawing/2014/main" id="{609593D0-4657-B499-3E80-35686C63FA1B}"/>
              </a:ext>
            </a:extLst>
          </p:cNvPr>
          <p:cNvCxnSpPr/>
          <p:nvPr/>
        </p:nvCxnSpPr>
        <p:spPr>
          <a:xfrm>
            <a:off x="1302327" y="1593272"/>
            <a:ext cx="8977746"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0" name="Picture 9">
            <a:extLst>
              <a:ext uri="{FF2B5EF4-FFF2-40B4-BE49-F238E27FC236}">
                <a16:creationId xmlns:a16="http://schemas.microsoft.com/office/drawing/2014/main" id="{CE6CE5E9-4F6C-E025-BC40-EAAB0DDD695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493" b="99403" l="3170" r="97406"/>
                    </a14:imgEffect>
                  </a14:imgLayer>
                </a14:imgProps>
              </a:ext>
            </a:extLst>
          </a:blip>
          <a:stretch>
            <a:fillRect/>
          </a:stretch>
        </p:blipFill>
        <p:spPr>
          <a:xfrm>
            <a:off x="11232346" y="5889968"/>
            <a:ext cx="959654" cy="926467"/>
          </a:xfrm>
          <a:prstGeom prst="rect">
            <a:avLst/>
          </a:prstGeom>
        </p:spPr>
      </p:pic>
    </p:spTree>
    <p:extLst>
      <p:ext uri="{BB962C8B-B14F-4D97-AF65-F5344CB8AC3E}">
        <p14:creationId xmlns:p14="http://schemas.microsoft.com/office/powerpoint/2010/main" val="265522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142586" y="439303"/>
            <a:ext cx="10058400" cy="686802"/>
          </a:xfrm>
        </p:spPr>
        <p:txBody>
          <a:bodyPr>
            <a:normAutofit fontScale="90000"/>
          </a:bodyPr>
          <a:lstStyle/>
          <a:p>
            <a:r>
              <a:rPr lang="en-US" dirty="0">
                <a:solidFill>
                  <a:schemeClr val="tx1"/>
                </a:solidFill>
                <a:latin typeface="Calibri" panose="020F0502020204030204" pitchFamily="34" charset="0"/>
              </a:rPr>
              <a:t>The power of Strong web presence</a:t>
            </a:r>
          </a:p>
        </p:txBody>
      </p:sp>
      <p:cxnSp>
        <p:nvCxnSpPr>
          <p:cNvPr id="7" name="Straight Connector 6">
            <a:extLst>
              <a:ext uri="{FF2B5EF4-FFF2-40B4-BE49-F238E27FC236}">
                <a16:creationId xmlns:a16="http://schemas.microsoft.com/office/drawing/2014/main" id="{3D3132E5-03EA-4661-B1C7-83A5E99E251F}"/>
              </a:ext>
            </a:extLst>
          </p:cNvPr>
          <p:cNvCxnSpPr/>
          <p:nvPr/>
        </p:nvCxnSpPr>
        <p:spPr>
          <a:xfrm>
            <a:off x="1304452" y="1440872"/>
            <a:ext cx="8977746"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972243AE-A26D-7944-20B3-2B78E493024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493" b="99403" l="3170" r="97406"/>
                    </a14:imgEffect>
                  </a14:imgLayer>
                </a14:imgProps>
              </a:ext>
            </a:extLst>
          </a:blip>
          <a:stretch>
            <a:fillRect/>
          </a:stretch>
        </p:blipFill>
        <p:spPr>
          <a:xfrm>
            <a:off x="11232346" y="5889968"/>
            <a:ext cx="959654" cy="926467"/>
          </a:xfrm>
          <a:prstGeom prst="rect">
            <a:avLst/>
          </a:prstGeom>
        </p:spPr>
      </p:pic>
      <p:grpSp>
        <p:nvGrpSpPr>
          <p:cNvPr id="4" name="Group 3">
            <a:extLst>
              <a:ext uri="{FF2B5EF4-FFF2-40B4-BE49-F238E27FC236}">
                <a16:creationId xmlns:a16="http://schemas.microsoft.com/office/drawing/2014/main" id="{23CDCCA4-7630-355B-589F-9B428AA0337F}"/>
              </a:ext>
            </a:extLst>
          </p:cNvPr>
          <p:cNvGrpSpPr/>
          <p:nvPr/>
        </p:nvGrpSpPr>
        <p:grpSpPr>
          <a:xfrm>
            <a:off x="1374370" y="1526518"/>
            <a:ext cx="8864138" cy="1878365"/>
            <a:chOff x="1374370" y="2213139"/>
            <a:chExt cx="8864138" cy="1878365"/>
          </a:xfrm>
        </p:grpSpPr>
        <p:sp>
          <p:nvSpPr>
            <p:cNvPr id="11" name="TextBox 10">
              <a:extLst>
                <a:ext uri="{FF2B5EF4-FFF2-40B4-BE49-F238E27FC236}">
                  <a16:creationId xmlns:a16="http://schemas.microsoft.com/office/drawing/2014/main" id="{580E610F-E2BE-9AB7-8CA9-F001C97AD8C8}"/>
                </a:ext>
              </a:extLst>
            </p:cNvPr>
            <p:cNvSpPr txBox="1"/>
            <p:nvPr/>
          </p:nvSpPr>
          <p:spPr>
            <a:xfrm>
              <a:off x="8235278" y="3688804"/>
              <a:ext cx="2003230" cy="400110"/>
            </a:xfrm>
            <a:prstGeom prst="rect">
              <a:avLst/>
            </a:prstGeom>
            <a:noFill/>
            <a:ln>
              <a:solidFill>
                <a:schemeClr val="bg1"/>
              </a:solidFill>
              <a:prstDash val="dash"/>
            </a:ln>
          </p:spPr>
          <p:txBody>
            <a:bodyPr wrap="square" rtlCol="0">
              <a:spAutoFit/>
            </a:bodyPr>
            <a:lstStyle/>
            <a:p>
              <a:r>
                <a:rPr lang="en-US" sz="2000" b="1" i="0" dirty="0">
                  <a:effectLst/>
                  <a:latin typeface="Calibri" panose="020F0502020204030204" pitchFamily="34" charset="0"/>
                </a:rPr>
                <a:t>Conversion Rates</a:t>
              </a:r>
              <a:endParaRPr lang="en-US" sz="1400" dirty="0">
                <a:latin typeface="Calibri" panose="020F0502020204030204" pitchFamily="34" charset="0"/>
              </a:endParaRPr>
            </a:p>
          </p:txBody>
        </p:sp>
        <p:grpSp>
          <p:nvGrpSpPr>
            <p:cNvPr id="3" name="Group 2">
              <a:extLst>
                <a:ext uri="{FF2B5EF4-FFF2-40B4-BE49-F238E27FC236}">
                  <a16:creationId xmlns:a16="http://schemas.microsoft.com/office/drawing/2014/main" id="{EC9E47CB-D7A1-5906-F0BC-1A23B587EFAC}"/>
                </a:ext>
              </a:extLst>
            </p:cNvPr>
            <p:cNvGrpSpPr/>
            <p:nvPr/>
          </p:nvGrpSpPr>
          <p:grpSpPr>
            <a:xfrm>
              <a:off x="1374370" y="2213139"/>
              <a:ext cx="6513995" cy="1878365"/>
              <a:chOff x="1097280" y="2144086"/>
              <a:chExt cx="6513995" cy="1878365"/>
            </a:xfrm>
          </p:grpSpPr>
          <p:sp>
            <p:nvSpPr>
              <p:cNvPr id="9" name="TextBox 8">
                <a:extLst>
                  <a:ext uri="{FF2B5EF4-FFF2-40B4-BE49-F238E27FC236}">
                    <a16:creationId xmlns:a16="http://schemas.microsoft.com/office/drawing/2014/main" id="{5E4774A4-FD6B-0D26-258C-B3CE8A127FD2}"/>
                  </a:ext>
                </a:extLst>
              </p:cNvPr>
              <p:cNvSpPr txBox="1"/>
              <p:nvPr/>
            </p:nvSpPr>
            <p:spPr>
              <a:xfrm>
                <a:off x="1097280" y="3619751"/>
                <a:ext cx="1885605" cy="400110"/>
              </a:xfrm>
              <a:prstGeom prst="rect">
                <a:avLst/>
              </a:prstGeom>
              <a:noFill/>
              <a:ln>
                <a:solidFill>
                  <a:schemeClr val="bg1"/>
                </a:solidFill>
                <a:prstDash val="dash"/>
              </a:ln>
            </p:spPr>
            <p:txBody>
              <a:bodyPr wrap="square" rtlCol="0">
                <a:spAutoFit/>
              </a:bodyPr>
              <a:lstStyle/>
              <a:p>
                <a:r>
                  <a:rPr lang="en-US" sz="2000" b="1" dirty="0">
                    <a:latin typeface="Calibri" panose="020F0502020204030204" pitchFamily="34" charset="0"/>
                  </a:rPr>
                  <a:t>First Impression</a:t>
                </a:r>
                <a:endParaRPr lang="en-US" dirty="0">
                  <a:latin typeface="Calibri" panose="020F0502020204030204" pitchFamily="34" charset="0"/>
                </a:endParaRPr>
              </a:p>
            </p:txBody>
          </p:sp>
          <p:sp>
            <p:nvSpPr>
              <p:cNvPr id="10" name="TextBox 9">
                <a:extLst>
                  <a:ext uri="{FF2B5EF4-FFF2-40B4-BE49-F238E27FC236}">
                    <a16:creationId xmlns:a16="http://schemas.microsoft.com/office/drawing/2014/main" id="{CD714E9E-3552-D639-F6A4-5535D0281C59}"/>
                  </a:ext>
                </a:extLst>
              </p:cNvPr>
              <p:cNvSpPr txBox="1"/>
              <p:nvPr/>
            </p:nvSpPr>
            <p:spPr>
              <a:xfrm>
                <a:off x="3224643" y="3622341"/>
                <a:ext cx="2370515" cy="400110"/>
              </a:xfrm>
              <a:prstGeom prst="rect">
                <a:avLst/>
              </a:prstGeom>
              <a:noFill/>
              <a:ln>
                <a:solidFill>
                  <a:schemeClr val="bg1"/>
                </a:solidFill>
                <a:prstDash val="dash"/>
              </a:ln>
            </p:spPr>
            <p:txBody>
              <a:bodyPr wrap="square" rtlCol="0">
                <a:spAutoFit/>
              </a:bodyPr>
              <a:lstStyle/>
              <a:p>
                <a:r>
                  <a:rPr lang="en-US" sz="2000" b="1" i="0" dirty="0">
                    <a:effectLst/>
                    <a:latin typeface="Calibri" panose="020F0502020204030204" pitchFamily="34" charset="0"/>
                  </a:rPr>
                  <a:t>Credibility and Trust</a:t>
                </a:r>
                <a:endParaRPr lang="en-US" sz="1600" dirty="0">
                  <a:latin typeface="Calibri" panose="020F0502020204030204" pitchFamily="34" charset="0"/>
                </a:endParaRPr>
              </a:p>
            </p:txBody>
          </p:sp>
          <p:sp>
            <p:nvSpPr>
              <p:cNvPr id="12" name="TextBox 11">
                <a:extLst>
                  <a:ext uri="{FF2B5EF4-FFF2-40B4-BE49-F238E27FC236}">
                    <a16:creationId xmlns:a16="http://schemas.microsoft.com/office/drawing/2014/main" id="{8AAE9073-DBE6-7628-9DD0-E1A77AECBEB1}"/>
                  </a:ext>
                </a:extLst>
              </p:cNvPr>
              <p:cNvSpPr txBox="1"/>
              <p:nvPr/>
            </p:nvSpPr>
            <p:spPr>
              <a:xfrm>
                <a:off x="5894696" y="3619751"/>
                <a:ext cx="1716579" cy="400110"/>
              </a:xfrm>
              <a:prstGeom prst="rect">
                <a:avLst/>
              </a:prstGeom>
              <a:noFill/>
              <a:ln>
                <a:solidFill>
                  <a:schemeClr val="bg1"/>
                </a:solidFill>
                <a:prstDash val="dash"/>
              </a:ln>
            </p:spPr>
            <p:txBody>
              <a:bodyPr wrap="square" rtlCol="0">
                <a:spAutoFit/>
              </a:bodyPr>
              <a:lstStyle/>
              <a:p>
                <a:r>
                  <a:rPr lang="en-US" sz="2000" b="1" i="0" dirty="0">
                    <a:effectLst/>
                    <a:latin typeface="Calibri" panose="020F0502020204030204" pitchFamily="34" charset="0"/>
                  </a:rPr>
                  <a:t>Brand Identity</a:t>
                </a:r>
                <a:endParaRPr lang="en-US" sz="1400" dirty="0">
                  <a:latin typeface="Calibri" panose="020F0502020204030204" pitchFamily="34" charset="0"/>
                </a:endParaRPr>
              </a:p>
            </p:txBody>
          </p:sp>
          <p:pic>
            <p:nvPicPr>
              <p:cNvPr id="1026" name="Picture 2" descr="Good PNG File PNG, SVG Clip art for Web - Download Clip Art, PNG Icon Arts">
                <a:extLst>
                  <a:ext uri="{FF2B5EF4-FFF2-40B4-BE49-F238E27FC236}">
                    <a16:creationId xmlns:a16="http://schemas.microsoft.com/office/drawing/2014/main" id="{FCA65904-4ABC-212D-BC8E-CC79BA16F64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883" t="13994" r="16704" b="19610"/>
              <a:stretch/>
            </p:blipFill>
            <p:spPr bwMode="auto">
              <a:xfrm>
                <a:off x="1302327" y="2144086"/>
                <a:ext cx="1310093" cy="12984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redibility - free icon">
                <a:extLst>
                  <a:ext uri="{FF2B5EF4-FFF2-40B4-BE49-F238E27FC236}">
                    <a16:creationId xmlns:a16="http://schemas.microsoft.com/office/drawing/2014/main" id="{6F02F412-6EC8-1C12-1FA7-EDEAEC87AC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9287" y="2146096"/>
                <a:ext cx="1296438" cy="12964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ltimate Guide to Harleys for Short Riders – Leather Face Motorcycle Gear">
                <a:extLst>
                  <a:ext uri="{FF2B5EF4-FFF2-40B4-BE49-F238E27FC236}">
                    <a16:creationId xmlns:a16="http://schemas.microsoft.com/office/drawing/2014/main" id="{DBF77FC8-452A-3962-C357-7EF29C591BB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03762" y="2144086"/>
                <a:ext cx="1298448" cy="1298448"/>
              </a:xfrm>
              <a:prstGeom prst="rect">
                <a:avLst/>
              </a:prstGeom>
              <a:noFill/>
              <a:extLst>
                <a:ext uri="{909E8E84-426E-40DD-AFC4-6F175D3DCCD1}">
                  <a14:hiddenFill xmlns:a14="http://schemas.microsoft.com/office/drawing/2010/main">
                    <a:solidFill>
                      <a:srgbClr val="FFFFFF"/>
                    </a:solidFill>
                  </a14:hiddenFill>
                </a:ext>
              </a:extLst>
            </p:spPr>
          </p:pic>
        </p:grpSp>
        <p:pic>
          <p:nvPicPr>
            <p:cNvPr id="1032" name="Picture 8" descr="growth-demand-icon - Sheffield City Region Growth Hub">
              <a:extLst>
                <a:ext uri="{FF2B5EF4-FFF2-40B4-BE49-F238E27FC236}">
                  <a16:creationId xmlns:a16="http://schemas.microsoft.com/office/drawing/2014/main" id="{A749717C-D228-3053-8AEA-7FD5AB79C2A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87669" y="2213139"/>
              <a:ext cx="1298448" cy="12984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a:extLst>
              <a:ext uri="{FF2B5EF4-FFF2-40B4-BE49-F238E27FC236}">
                <a16:creationId xmlns:a16="http://schemas.microsoft.com/office/drawing/2014/main" id="{0C272B61-55D4-8BEA-B525-81553DB1F594}"/>
              </a:ext>
            </a:extLst>
          </p:cNvPr>
          <p:cNvGrpSpPr/>
          <p:nvPr/>
        </p:nvGrpSpPr>
        <p:grpSpPr>
          <a:xfrm>
            <a:off x="1374370" y="3884821"/>
            <a:ext cx="8885983" cy="1838892"/>
            <a:chOff x="1374370" y="4051076"/>
            <a:chExt cx="8885983" cy="1838892"/>
          </a:xfrm>
        </p:grpSpPr>
        <p:sp>
          <p:nvSpPr>
            <p:cNvPr id="13" name="TextBox 12">
              <a:extLst>
                <a:ext uri="{FF2B5EF4-FFF2-40B4-BE49-F238E27FC236}">
                  <a16:creationId xmlns:a16="http://schemas.microsoft.com/office/drawing/2014/main" id="{25F59626-0BFF-74F1-7CED-A513BA0741B9}"/>
                </a:ext>
              </a:extLst>
            </p:cNvPr>
            <p:cNvSpPr txBox="1"/>
            <p:nvPr/>
          </p:nvSpPr>
          <p:spPr>
            <a:xfrm>
              <a:off x="8213433" y="5489858"/>
              <a:ext cx="2046920" cy="400110"/>
            </a:xfrm>
            <a:prstGeom prst="rect">
              <a:avLst/>
            </a:prstGeom>
            <a:noFill/>
            <a:ln>
              <a:solidFill>
                <a:schemeClr val="bg1"/>
              </a:solidFill>
              <a:prstDash val="dash"/>
            </a:ln>
          </p:spPr>
          <p:txBody>
            <a:bodyPr wrap="square" rtlCol="0">
              <a:spAutoFit/>
            </a:bodyPr>
            <a:lstStyle/>
            <a:p>
              <a:pPr algn="ctr"/>
              <a:r>
                <a:rPr lang="en-US" sz="2000" b="1" i="0" dirty="0">
                  <a:effectLst/>
                  <a:latin typeface="Calibri" panose="020F0502020204030204" pitchFamily="34" charset="0"/>
                </a:rPr>
                <a:t>Scalability</a:t>
              </a:r>
              <a:endParaRPr lang="en-US" sz="1400" dirty="0">
                <a:latin typeface="Calibri" panose="020F0502020204030204" pitchFamily="34" charset="0"/>
              </a:endParaRPr>
            </a:p>
          </p:txBody>
        </p:sp>
        <p:sp>
          <p:nvSpPr>
            <p:cNvPr id="16" name="TextBox 15">
              <a:extLst>
                <a:ext uri="{FF2B5EF4-FFF2-40B4-BE49-F238E27FC236}">
                  <a16:creationId xmlns:a16="http://schemas.microsoft.com/office/drawing/2014/main" id="{90F82F6D-3861-720B-C767-EEC9A2BE40D0}"/>
                </a:ext>
              </a:extLst>
            </p:cNvPr>
            <p:cNvSpPr txBox="1"/>
            <p:nvPr/>
          </p:nvSpPr>
          <p:spPr>
            <a:xfrm>
              <a:off x="3441955" y="5489858"/>
              <a:ext cx="2698865" cy="400110"/>
            </a:xfrm>
            <a:prstGeom prst="rect">
              <a:avLst/>
            </a:prstGeom>
            <a:noFill/>
            <a:ln>
              <a:solidFill>
                <a:schemeClr val="bg1"/>
              </a:solidFill>
              <a:prstDash val="dash"/>
            </a:ln>
          </p:spPr>
          <p:txBody>
            <a:bodyPr wrap="square" rtlCol="0">
              <a:spAutoFit/>
            </a:bodyPr>
            <a:lstStyle/>
            <a:p>
              <a:r>
                <a:rPr lang="en-US" sz="2000" b="1" dirty="0">
                  <a:latin typeface="Calibri" panose="020F0502020204030204" pitchFamily="34" charset="0"/>
                </a:rPr>
                <a:t>Competitive Advantage</a:t>
              </a:r>
              <a:endParaRPr lang="en-US" dirty="0">
                <a:latin typeface="Calibri" panose="020F0502020204030204" pitchFamily="34" charset="0"/>
              </a:endParaRPr>
            </a:p>
          </p:txBody>
        </p:sp>
        <p:sp>
          <p:nvSpPr>
            <p:cNvPr id="17" name="TextBox 16">
              <a:extLst>
                <a:ext uri="{FF2B5EF4-FFF2-40B4-BE49-F238E27FC236}">
                  <a16:creationId xmlns:a16="http://schemas.microsoft.com/office/drawing/2014/main" id="{BF2F7AAF-33AC-05CD-916E-D5317F07A2F6}"/>
                </a:ext>
              </a:extLst>
            </p:cNvPr>
            <p:cNvSpPr txBox="1"/>
            <p:nvPr/>
          </p:nvSpPr>
          <p:spPr>
            <a:xfrm>
              <a:off x="6302990" y="5489858"/>
              <a:ext cx="1585375" cy="400110"/>
            </a:xfrm>
            <a:prstGeom prst="rect">
              <a:avLst/>
            </a:prstGeom>
            <a:noFill/>
            <a:ln>
              <a:solidFill>
                <a:schemeClr val="bg1"/>
              </a:solidFill>
              <a:prstDash val="dash"/>
            </a:ln>
          </p:spPr>
          <p:txBody>
            <a:bodyPr wrap="square" rtlCol="0">
              <a:spAutoFit/>
            </a:bodyPr>
            <a:lstStyle/>
            <a:p>
              <a:r>
                <a:rPr lang="en-US" sz="2000" b="1" i="0" dirty="0">
                  <a:effectLst/>
                  <a:latin typeface="Calibri" panose="020F0502020204030204" pitchFamily="34" charset="0"/>
                </a:rPr>
                <a:t>Global Reach</a:t>
              </a:r>
              <a:endParaRPr lang="en-US" sz="1600" dirty="0">
                <a:latin typeface="Calibri" panose="020F0502020204030204" pitchFamily="34" charset="0"/>
              </a:endParaRPr>
            </a:p>
          </p:txBody>
        </p:sp>
        <p:sp>
          <p:nvSpPr>
            <p:cNvPr id="18" name="TextBox 17">
              <a:extLst>
                <a:ext uri="{FF2B5EF4-FFF2-40B4-BE49-F238E27FC236}">
                  <a16:creationId xmlns:a16="http://schemas.microsoft.com/office/drawing/2014/main" id="{A9F67D6F-EC96-C7C4-E304-148E618D04D0}"/>
                </a:ext>
              </a:extLst>
            </p:cNvPr>
            <p:cNvSpPr txBox="1"/>
            <p:nvPr/>
          </p:nvSpPr>
          <p:spPr>
            <a:xfrm>
              <a:off x="1374370" y="5489858"/>
              <a:ext cx="1905416" cy="400110"/>
            </a:xfrm>
            <a:prstGeom prst="rect">
              <a:avLst/>
            </a:prstGeom>
            <a:noFill/>
            <a:ln>
              <a:solidFill>
                <a:schemeClr val="bg1"/>
              </a:solidFill>
              <a:prstDash val="dash"/>
            </a:ln>
          </p:spPr>
          <p:txBody>
            <a:bodyPr wrap="square" rtlCol="0">
              <a:spAutoFit/>
            </a:bodyPr>
            <a:lstStyle/>
            <a:p>
              <a:r>
                <a:rPr lang="en-US" sz="2000" b="1" i="0" dirty="0">
                  <a:effectLst/>
                  <a:latin typeface="Calibri" panose="020F0502020204030204" pitchFamily="34" charset="0"/>
                </a:rPr>
                <a:t>User Experience</a:t>
              </a:r>
              <a:endParaRPr lang="en-US" sz="1400" dirty="0">
                <a:latin typeface="Calibri" panose="020F0502020204030204" pitchFamily="34" charset="0"/>
              </a:endParaRPr>
            </a:p>
          </p:txBody>
        </p:sp>
        <p:pic>
          <p:nvPicPr>
            <p:cNvPr id="1034" name="Picture 10" descr="Globe Earth PNG Images, Globe Clipart Free Download - Free Transparent ...">
              <a:extLst>
                <a:ext uri="{FF2B5EF4-FFF2-40B4-BE49-F238E27FC236}">
                  <a16:creationId xmlns:a16="http://schemas.microsoft.com/office/drawing/2014/main" id="{587342A9-517F-C0CB-1CBB-BEB2339A2387}"/>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2448" b="100000" l="615" r="100000"/>
                      </a14:imgEffect>
                    </a14:imgLayer>
                  </a14:imgProps>
                </a:ext>
                <a:ext uri="{28A0092B-C50C-407E-A947-70E740481C1C}">
                  <a14:useLocalDpi xmlns:a14="http://schemas.microsoft.com/office/drawing/2010/main" val="0"/>
                </a:ext>
              </a:extLst>
            </a:blip>
            <a:srcRect/>
            <a:stretch>
              <a:fillRect/>
            </a:stretch>
          </p:blipFill>
          <p:spPr bwMode="auto">
            <a:xfrm>
              <a:off x="6446453" y="4051076"/>
              <a:ext cx="1298448" cy="137046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Y23 Q2 &amp; Q3 - Nadia Sotnikova - Career Development Plan (#63) · Issues ...">
              <a:extLst>
                <a:ext uri="{FF2B5EF4-FFF2-40B4-BE49-F238E27FC236}">
                  <a16:creationId xmlns:a16="http://schemas.microsoft.com/office/drawing/2014/main" id="{1F7780FF-9345-409E-5C30-116E866F7DA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77854" y="4051076"/>
              <a:ext cx="1298448" cy="129844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calable Icon #4104 - Free Icons Library">
              <a:extLst>
                <a:ext uri="{FF2B5EF4-FFF2-40B4-BE49-F238E27FC236}">
                  <a16:creationId xmlns:a16="http://schemas.microsoft.com/office/drawing/2014/main" id="{A9D484F3-184C-AA03-82F7-4F6381A844D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587669" y="4092486"/>
              <a:ext cx="1298448" cy="129844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Rank Icon #321967 - Free Icons Library">
              <a:extLst>
                <a:ext uri="{FF2B5EF4-FFF2-40B4-BE49-F238E27FC236}">
                  <a16:creationId xmlns:a16="http://schemas.microsoft.com/office/drawing/2014/main" id="{E698D73A-5414-FB8F-D644-BB9F399AFCB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42163" y="4051076"/>
              <a:ext cx="1298448" cy="129844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82472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66800" y="255507"/>
            <a:ext cx="10058400" cy="877179"/>
          </a:xfrm>
        </p:spPr>
        <p:txBody>
          <a:bodyPr>
            <a:normAutofit/>
          </a:bodyPr>
          <a:lstStyle/>
          <a:p>
            <a:r>
              <a:rPr lang="en-US" dirty="0">
                <a:solidFill>
                  <a:schemeClr val="tx1"/>
                </a:solidFill>
                <a:latin typeface="Calibri" panose="020F0502020204030204" pitchFamily="34" charset="0"/>
              </a:rPr>
              <a:t>Our Services</a:t>
            </a:r>
          </a:p>
        </p:txBody>
      </p:sp>
      <p:grpSp>
        <p:nvGrpSpPr>
          <p:cNvPr id="17" name="Group 16">
            <a:extLst>
              <a:ext uri="{FF2B5EF4-FFF2-40B4-BE49-F238E27FC236}">
                <a16:creationId xmlns:a16="http://schemas.microsoft.com/office/drawing/2014/main" id="{F65C98CC-B0E8-D8C3-8175-B1F32A9E4229}"/>
              </a:ext>
            </a:extLst>
          </p:cNvPr>
          <p:cNvGrpSpPr/>
          <p:nvPr/>
        </p:nvGrpSpPr>
        <p:grpSpPr>
          <a:xfrm>
            <a:off x="1380676" y="3664515"/>
            <a:ext cx="9347902" cy="2457469"/>
            <a:chOff x="1390407" y="3512129"/>
            <a:chExt cx="9347902" cy="2457469"/>
          </a:xfrm>
        </p:grpSpPr>
        <p:sp>
          <p:nvSpPr>
            <p:cNvPr id="8" name="TextBox 7">
              <a:extLst>
                <a:ext uri="{FF2B5EF4-FFF2-40B4-BE49-F238E27FC236}">
                  <a16:creationId xmlns:a16="http://schemas.microsoft.com/office/drawing/2014/main" id="{6042949B-AD85-BA70-C586-1BB2CD44A249}"/>
                </a:ext>
              </a:extLst>
            </p:cNvPr>
            <p:cNvSpPr txBox="1"/>
            <p:nvPr/>
          </p:nvSpPr>
          <p:spPr>
            <a:xfrm>
              <a:off x="1390407" y="5261712"/>
              <a:ext cx="2997891" cy="400110"/>
            </a:xfrm>
            <a:prstGeom prst="rect">
              <a:avLst/>
            </a:prstGeom>
            <a:noFill/>
            <a:ln>
              <a:solidFill>
                <a:schemeClr val="bg1"/>
              </a:solidFill>
              <a:prstDash val="dash"/>
            </a:ln>
          </p:spPr>
          <p:txBody>
            <a:bodyPr wrap="square" rtlCol="0">
              <a:spAutoFit/>
            </a:bodyPr>
            <a:lstStyle/>
            <a:p>
              <a:r>
                <a:rPr lang="en-US" sz="2000" b="1" dirty="0">
                  <a:latin typeface="Calibri" panose="020F0502020204030204" pitchFamily="34" charset="0"/>
                </a:rPr>
                <a:t>Digital Marketing Services</a:t>
              </a:r>
              <a:endParaRPr lang="en-US" dirty="0">
                <a:latin typeface="Calibri" panose="020F0502020204030204" pitchFamily="34" charset="0"/>
              </a:endParaRPr>
            </a:p>
          </p:txBody>
        </p:sp>
        <p:pic>
          <p:nvPicPr>
            <p:cNvPr id="1028" name="Picture 4" descr="Digital Marketing PNG Transparent Image | PNG Mart">
              <a:extLst>
                <a:ext uri="{FF2B5EF4-FFF2-40B4-BE49-F238E27FC236}">
                  <a16:creationId xmlns:a16="http://schemas.microsoft.com/office/drawing/2014/main" id="{40AB091B-3385-521A-C995-A166A47BD9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6263" y="3512129"/>
              <a:ext cx="1789881" cy="181530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0FB7537-3647-0658-18F0-2FCE56B994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4417" y="3512129"/>
              <a:ext cx="2486751" cy="186506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E8A5787-3C1B-7D01-82F4-9A52320F680B}"/>
                </a:ext>
              </a:extLst>
            </p:cNvPr>
            <p:cNvSpPr txBox="1"/>
            <p:nvPr/>
          </p:nvSpPr>
          <p:spPr>
            <a:xfrm>
              <a:off x="4528793" y="5261712"/>
              <a:ext cx="3178000" cy="400110"/>
            </a:xfrm>
            <a:prstGeom prst="rect">
              <a:avLst/>
            </a:prstGeom>
            <a:noFill/>
            <a:ln>
              <a:solidFill>
                <a:schemeClr val="bg1"/>
              </a:solidFill>
              <a:prstDash val="dash"/>
            </a:ln>
          </p:spPr>
          <p:txBody>
            <a:bodyPr wrap="square" rtlCol="0">
              <a:spAutoFit/>
            </a:bodyPr>
            <a:lstStyle/>
            <a:p>
              <a:pPr algn="ctr"/>
              <a:r>
                <a:rPr lang="en-US" sz="2000" b="1" dirty="0">
                  <a:latin typeface="Calibri" panose="020F0502020204030204" pitchFamily="34" charset="0"/>
                </a:rPr>
                <a:t>Income Tax &amp; GST Filing</a:t>
              </a:r>
              <a:endParaRPr lang="en-US" dirty="0">
                <a:latin typeface="Calibri" panose="020F0502020204030204" pitchFamily="34" charset="0"/>
              </a:endParaRPr>
            </a:p>
          </p:txBody>
        </p:sp>
        <p:pic>
          <p:nvPicPr>
            <p:cNvPr id="1038" name="Picture 14" descr="Supply chain management, tms, transport management system, transport ...">
              <a:extLst>
                <a:ext uri="{FF2B5EF4-FFF2-40B4-BE49-F238E27FC236}">
                  <a16:creationId xmlns:a16="http://schemas.microsoft.com/office/drawing/2014/main" id="{42A59482-AA18-4A7B-E702-6CB258A7B0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3405" y="3512129"/>
              <a:ext cx="1852332" cy="155538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5696510-218A-B82B-B4CF-E29B4D0BA7D8}"/>
                </a:ext>
              </a:extLst>
            </p:cNvPr>
            <p:cNvSpPr txBox="1"/>
            <p:nvPr/>
          </p:nvSpPr>
          <p:spPr>
            <a:xfrm>
              <a:off x="7560309" y="5261712"/>
              <a:ext cx="3178000" cy="707886"/>
            </a:xfrm>
            <a:prstGeom prst="rect">
              <a:avLst/>
            </a:prstGeom>
            <a:noFill/>
            <a:ln>
              <a:solidFill>
                <a:schemeClr val="bg1"/>
              </a:solidFill>
              <a:prstDash val="dash"/>
            </a:ln>
          </p:spPr>
          <p:txBody>
            <a:bodyPr wrap="square" rtlCol="0">
              <a:spAutoFit/>
            </a:bodyPr>
            <a:lstStyle/>
            <a:p>
              <a:pPr algn="ctr"/>
              <a:r>
                <a:rPr lang="en-US" sz="2000" b="1" dirty="0">
                  <a:latin typeface="Calibri" panose="020F0502020204030204" pitchFamily="34" charset="0"/>
                </a:rPr>
                <a:t>Procurement &amp; Supply Chain Services</a:t>
              </a:r>
              <a:endParaRPr lang="en-US" dirty="0">
                <a:latin typeface="Calibri" panose="020F0502020204030204" pitchFamily="34" charset="0"/>
              </a:endParaRPr>
            </a:p>
          </p:txBody>
        </p:sp>
      </p:grpSp>
      <p:grpSp>
        <p:nvGrpSpPr>
          <p:cNvPr id="16" name="Group 15">
            <a:extLst>
              <a:ext uri="{FF2B5EF4-FFF2-40B4-BE49-F238E27FC236}">
                <a16:creationId xmlns:a16="http://schemas.microsoft.com/office/drawing/2014/main" id="{69A102F3-674F-C302-B01E-18CCF07C14EE}"/>
              </a:ext>
            </a:extLst>
          </p:cNvPr>
          <p:cNvGrpSpPr/>
          <p:nvPr/>
        </p:nvGrpSpPr>
        <p:grpSpPr>
          <a:xfrm>
            <a:off x="1380676" y="1267989"/>
            <a:ext cx="8944927" cy="2088750"/>
            <a:chOff x="1350793" y="1285327"/>
            <a:chExt cx="8944927" cy="2088750"/>
          </a:xfrm>
        </p:grpSpPr>
        <p:pic>
          <p:nvPicPr>
            <p:cNvPr id="1026" name="Picture 2" descr="Web Design PNG Images Transparent Background | PNG Play">
              <a:extLst>
                <a:ext uri="{FF2B5EF4-FFF2-40B4-BE49-F238E27FC236}">
                  <a16:creationId xmlns:a16="http://schemas.microsoft.com/office/drawing/2014/main" id="{4AE90C51-BA6F-15DE-8D04-5F1A552C8E4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4420" b="14420"/>
            <a:stretch/>
          </p:blipFill>
          <p:spPr bwMode="auto">
            <a:xfrm>
              <a:off x="1817716" y="1387298"/>
              <a:ext cx="2244155" cy="15969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EDFD23A-B8A8-7092-E4BA-890713C5EB48}"/>
                </a:ext>
              </a:extLst>
            </p:cNvPr>
            <p:cNvSpPr txBox="1"/>
            <p:nvPr/>
          </p:nvSpPr>
          <p:spPr>
            <a:xfrm>
              <a:off x="1350793" y="2939954"/>
              <a:ext cx="3178000" cy="400110"/>
            </a:xfrm>
            <a:prstGeom prst="rect">
              <a:avLst/>
            </a:prstGeom>
            <a:noFill/>
            <a:ln>
              <a:solidFill>
                <a:schemeClr val="bg1"/>
              </a:solidFill>
              <a:prstDash val="dash"/>
            </a:ln>
          </p:spPr>
          <p:txBody>
            <a:bodyPr wrap="square" rtlCol="0">
              <a:spAutoFit/>
            </a:bodyPr>
            <a:lstStyle/>
            <a:p>
              <a:r>
                <a:rPr lang="en-US" sz="2000" b="1" dirty="0">
                  <a:latin typeface="Calibri" panose="020F0502020204030204" pitchFamily="34" charset="0"/>
                </a:rPr>
                <a:t>Web Design &amp; Development</a:t>
              </a:r>
              <a:endParaRPr lang="en-US" dirty="0">
                <a:latin typeface="Calibri" panose="020F0502020204030204" pitchFamily="34" charset="0"/>
              </a:endParaRPr>
            </a:p>
          </p:txBody>
        </p:sp>
        <p:grpSp>
          <p:nvGrpSpPr>
            <p:cNvPr id="14" name="Group 13">
              <a:extLst>
                <a:ext uri="{FF2B5EF4-FFF2-40B4-BE49-F238E27FC236}">
                  <a16:creationId xmlns:a16="http://schemas.microsoft.com/office/drawing/2014/main" id="{E85E2574-9105-AEDE-3C36-1ECB7A97DF6D}"/>
                </a:ext>
              </a:extLst>
            </p:cNvPr>
            <p:cNvGrpSpPr/>
            <p:nvPr/>
          </p:nvGrpSpPr>
          <p:grpSpPr>
            <a:xfrm>
              <a:off x="8002897" y="1383119"/>
              <a:ext cx="2292823" cy="1952767"/>
              <a:chOff x="4858454" y="1387297"/>
              <a:chExt cx="2292823" cy="1952767"/>
            </a:xfrm>
          </p:grpSpPr>
          <p:sp>
            <p:nvSpPr>
              <p:cNvPr id="9" name="TextBox 8">
                <a:extLst>
                  <a:ext uri="{FF2B5EF4-FFF2-40B4-BE49-F238E27FC236}">
                    <a16:creationId xmlns:a16="http://schemas.microsoft.com/office/drawing/2014/main" id="{11694084-956B-4993-F5BD-D195820B497E}"/>
                  </a:ext>
                </a:extLst>
              </p:cNvPr>
              <p:cNvSpPr txBox="1"/>
              <p:nvPr/>
            </p:nvSpPr>
            <p:spPr>
              <a:xfrm>
                <a:off x="4858454" y="2939954"/>
                <a:ext cx="2292823" cy="400110"/>
              </a:xfrm>
              <a:prstGeom prst="rect">
                <a:avLst/>
              </a:prstGeom>
              <a:noFill/>
              <a:ln>
                <a:solidFill>
                  <a:schemeClr val="bg1"/>
                </a:solidFill>
                <a:prstDash val="dash"/>
              </a:ln>
            </p:spPr>
            <p:txBody>
              <a:bodyPr wrap="square" rtlCol="0">
                <a:spAutoFit/>
              </a:bodyPr>
              <a:lstStyle/>
              <a:p>
                <a:r>
                  <a:rPr lang="en-US" sz="2000" b="1" dirty="0">
                    <a:latin typeface="Calibri" panose="020F0502020204030204" pitchFamily="34" charset="0"/>
                  </a:rPr>
                  <a:t>Business Consulting</a:t>
                </a:r>
                <a:endParaRPr lang="en-US" dirty="0">
                  <a:latin typeface="Calibri" panose="020F0502020204030204" pitchFamily="34" charset="0"/>
                </a:endParaRPr>
              </a:p>
            </p:txBody>
          </p:sp>
          <p:pic>
            <p:nvPicPr>
              <p:cNvPr id="1034" name="Picture 10" descr="Files Free Consultancy PNG Transparent Background, Free Download #15672 ...">
                <a:extLst>
                  <a:ext uri="{FF2B5EF4-FFF2-40B4-BE49-F238E27FC236}">
                    <a16:creationId xmlns:a16="http://schemas.microsoft.com/office/drawing/2014/main" id="{9F07ECB2-6D7B-DDC5-7170-4B9181C5FC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55405" y="1387297"/>
                <a:ext cx="1698922" cy="1596951"/>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a:extLst>
                <a:ext uri="{FF2B5EF4-FFF2-40B4-BE49-F238E27FC236}">
                  <a16:creationId xmlns:a16="http://schemas.microsoft.com/office/drawing/2014/main" id="{F133A995-BE70-EDB2-F5C0-F3D4B77DDF38}"/>
                </a:ext>
              </a:extLst>
            </p:cNvPr>
            <p:cNvSpPr txBox="1"/>
            <p:nvPr/>
          </p:nvSpPr>
          <p:spPr>
            <a:xfrm>
              <a:off x="4801004" y="2973967"/>
              <a:ext cx="2905789" cy="400110"/>
            </a:xfrm>
            <a:prstGeom prst="rect">
              <a:avLst/>
            </a:prstGeom>
            <a:noFill/>
            <a:ln>
              <a:solidFill>
                <a:schemeClr val="bg1"/>
              </a:solidFill>
              <a:prstDash val="dash"/>
            </a:ln>
          </p:spPr>
          <p:txBody>
            <a:bodyPr wrap="square" rtlCol="0">
              <a:spAutoFit/>
            </a:bodyPr>
            <a:lstStyle/>
            <a:p>
              <a:pPr algn="ctr"/>
              <a:r>
                <a:rPr lang="en-US" sz="2000" b="1" dirty="0">
                  <a:latin typeface="Calibri" panose="020F0502020204030204" pitchFamily="34" charset="0"/>
                </a:rPr>
                <a:t>Application Development</a:t>
              </a:r>
              <a:endParaRPr lang="en-US" dirty="0">
                <a:latin typeface="Calibri" panose="020F0502020204030204" pitchFamily="34" charset="0"/>
              </a:endParaRPr>
            </a:p>
          </p:txBody>
        </p:sp>
        <p:pic>
          <p:nvPicPr>
            <p:cNvPr id="1040" name="Picture 16" descr="Application icon - Download on Iconfinder on Iconfinder">
              <a:extLst>
                <a:ext uri="{FF2B5EF4-FFF2-40B4-BE49-F238E27FC236}">
                  <a16:creationId xmlns:a16="http://schemas.microsoft.com/office/drawing/2014/main" id="{BFBADDB0-0C31-E304-685C-CB35E574DC2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2923" y="1285327"/>
              <a:ext cx="1698922" cy="1698922"/>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Picture 17">
            <a:extLst>
              <a:ext uri="{FF2B5EF4-FFF2-40B4-BE49-F238E27FC236}">
                <a16:creationId xmlns:a16="http://schemas.microsoft.com/office/drawing/2014/main" id="{4ECB1978-98E9-8785-28F1-DA29EA27E004}"/>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493" b="99403" l="3170" r="97406"/>
                    </a14:imgEffect>
                  </a14:imgLayer>
                </a14:imgProps>
              </a:ext>
            </a:extLst>
          </a:blip>
          <a:stretch>
            <a:fillRect/>
          </a:stretch>
        </p:blipFill>
        <p:spPr>
          <a:xfrm>
            <a:off x="11232346" y="5889968"/>
            <a:ext cx="959654" cy="926467"/>
          </a:xfrm>
          <a:prstGeom prst="rect">
            <a:avLst/>
          </a:prstGeom>
        </p:spPr>
      </p:pic>
    </p:spTree>
    <p:extLst>
      <p:ext uri="{BB962C8B-B14F-4D97-AF65-F5344CB8AC3E}">
        <p14:creationId xmlns:p14="http://schemas.microsoft.com/office/powerpoint/2010/main" val="3614990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821761"/>
          </a:xfrm>
        </p:spPr>
        <p:txBody>
          <a:bodyPr>
            <a:normAutofit/>
          </a:bodyPr>
          <a:lstStyle/>
          <a:p>
            <a:r>
              <a:rPr lang="en-US" dirty="0">
                <a:latin typeface="Calibri" panose="020F0502020204030204" pitchFamily="34" charset="0"/>
              </a:rPr>
              <a:t>Why Choose Us</a:t>
            </a:r>
          </a:p>
        </p:txBody>
      </p:sp>
      <p:grpSp>
        <p:nvGrpSpPr>
          <p:cNvPr id="17" name="Group 16">
            <a:extLst>
              <a:ext uri="{FF2B5EF4-FFF2-40B4-BE49-F238E27FC236}">
                <a16:creationId xmlns:a16="http://schemas.microsoft.com/office/drawing/2014/main" id="{16EB0AD9-9CA5-85CA-1290-BAAE00880293}"/>
              </a:ext>
            </a:extLst>
          </p:cNvPr>
          <p:cNvGrpSpPr/>
          <p:nvPr/>
        </p:nvGrpSpPr>
        <p:grpSpPr>
          <a:xfrm>
            <a:off x="441072" y="2459504"/>
            <a:ext cx="11124981" cy="1938992"/>
            <a:chOff x="441072" y="2459504"/>
            <a:chExt cx="11124981" cy="1938992"/>
          </a:xfrm>
        </p:grpSpPr>
        <p:sp>
          <p:nvSpPr>
            <p:cNvPr id="10" name="TextBox 9">
              <a:extLst>
                <a:ext uri="{FF2B5EF4-FFF2-40B4-BE49-F238E27FC236}">
                  <a16:creationId xmlns:a16="http://schemas.microsoft.com/office/drawing/2014/main" id="{DDBB2ECB-4612-4F9A-241B-3F309869108B}"/>
                </a:ext>
              </a:extLst>
            </p:cNvPr>
            <p:cNvSpPr txBox="1"/>
            <p:nvPr/>
          </p:nvSpPr>
          <p:spPr>
            <a:xfrm>
              <a:off x="2080958" y="2459504"/>
              <a:ext cx="4001188" cy="1938992"/>
            </a:xfrm>
            <a:prstGeom prst="rect">
              <a:avLst/>
            </a:prstGeom>
            <a:noFill/>
            <a:ln>
              <a:solidFill>
                <a:schemeClr val="bg1"/>
              </a:solidFill>
              <a:prstDash val="dash"/>
            </a:ln>
          </p:spPr>
          <p:txBody>
            <a:bodyPr wrap="square" rtlCol="0">
              <a:spAutoFit/>
            </a:bodyPr>
            <a:lstStyle/>
            <a:p>
              <a:pPr algn="just"/>
              <a:r>
                <a:rPr lang="en-US" sz="2000" dirty="0">
                  <a:latin typeface="Calibri" panose="020F0502020204030204" pitchFamily="34" charset="0"/>
                </a:rPr>
                <a:t>Our </a:t>
              </a:r>
              <a:r>
                <a:rPr lang="en-US" sz="2000" b="1" dirty="0">
                  <a:latin typeface="Calibri" panose="020F0502020204030204" pitchFamily="34" charset="0"/>
                </a:rPr>
                <a:t>TEAM</a:t>
              </a:r>
              <a:r>
                <a:rPr lang="en-US" sz="2000" dirty="0">
                  <a:latin typeface="Calibri" panose="020F0502020204030204" pitchFamily="34" charset="0"/>
                </a:rPr>
                <a:t> doesn't just bring experience to the table but also a wealth of expertise in our respective areas. We've successfully managed exceptional projects and consistently delivered outstanding results.</a:t>
              </a:r>
              <a:endParaRPr lang="en-US" dirty="0">
                <a:latin typeface="Calibri" panose="020F0502020204030204" pitchFamily="34" charset="0"/>
              </a:endParaRPr>
            </a:p>
          </p:txBody>
        </p:sp>
        <p:pic>
          <p:nvPicPr>
            <p:cNvPr id="2050" name="Picture 2" descr="Teamwork Computer Icons Clip art - Togetherness png download - 1470* ...">
              <a:extLst>
                <a:ext uri="{FF2B5EF4-FFF2-40B4-BE49-F238E27FC236}">
                  <a16:creationId xmlns:a16="http://schemas.microsoft.com/office/drawing/2014/main" id="{FB7CC0D1-7333-D63F-7413-907EC76DE4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072" y="2556419"/>
              <a:ext cx="1639885" cy="160097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pproach Icon at GetDrawings | Free download">
              <a:extLst>
                <a:ext uri="{FF2B5EF4-FFF2-40B4-BE49-F238E27FC236}">
                  <a16:creationId xmlns:a16="http://schemas.microsoft.com/office/drawing/2014/main" id="{5C7A66B1-DD6F-104E-1B39-DAE2FEE85F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5216" y="2556419"/>
              <a:ext cx="1716579" cy="171657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ABD19495-908E-D3D1-8F2C-1E10E5CF8A4F}"/>
                </a:ext>
              </a:extLst>
            </p:cNvPr>
            <p:cNvSpPr txBox="1"/>
            <p:nvPr/>
          </p:nvSpPr>
          <p:spPr>
            <a:xfrm>
              <a:off x="7564865" y="2459504"/>
              <a:ext cx="4001188" cy="1938992"/>
            </a:xfrm>
            <a:prstGeom prst="rect">
              <a:avLst/>
            </a:prstGeom>
            <a:noFill/>
            <a:ln>
              <a:solidFill>
                <a:schemeClr val="bg1"/>
              </a:solidFill>
              <a:prstDash val="dash"/>
            </a:ln>
          </p:spPr>
          <p:txBody>
            <a:bodyPr wrap="square" rtlCol="0">
              <a:spAutoFit/>
            </a:bodyPr>
            <a:lstStyle/>
            <a:p>
              <a:pPr algn="just"/>
              <a:r>
                <a:rPr lang="en-US" sz="2000" dirty="0">
                  <a:latin typeface="Calibri" panose="020F0502020204030204" pitchFamily="34" charset="0"/>
                </a:rPr>
                <a:t>Our </a:t>
              </a:r>
              <a:r>
                <a:rPr lang="en-US" sz="2000" b="1" dirty="0">
                  <a:latin typeface="Calibri" panose="020F0502020204030204" pitchFamily="34" charset="0"/>
                </a:rPr>
                <a:t>APPROACH</a:t>
              </a:r>
              <a:r>
                <a:rPr lang="en-US" sz="2000" dirty="0">
                  <a:latin typeface="Calibri" panose="020F0502020204030204" pitchFamily="34" charset="0"/>
                </a:rPr>
                <a:t> places your customer at the core of our strategy, empathetically identifying their challenges before crafting a streamlined solution that demands minimal procedural adjustments. </a:t>
              </a:r>
            </a:p>
          </p:txBody>
        </p:sp>
      </p:grpSp>
      <p:pic>
        <p:nvPicPr>
          <p:cNvPr id="18" name="Picture 17">
            <a:extLst>
              <a:ext uri="{FF2B5EF4-FFF2-40B4-BE49-F238E27FC236}">
                <a16:creationId xmlns:a16="http://schemas.microsoft.com/office/drawing/2014/main" id="{A50E8D4F-A31D-858A-C2CD-183BAE33FCD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493" b="99403" l="3170" r="97406"/>
                    </a14:imgEffect>
                  </a14:imgLayer>
                </a14:imgProps>
              </a:ext>
            </a:extLst>
          </a:blip>
          <a:stretch>
            <a:fillRect/>
          </a:stretch>
        </p:blipFill>
        <p:spPr>
          <a:xfrm>
            <a:off x="11232346" y="5889968"/>
            <a:ext cx="959654" cy="926467"/>
          </a:xfrm>
          <a:prstGeom prst="rect">
            <a:avLst/>
          </a:prstGeom>
        </p:spPr>
      </p:pic>
    </p:spTree>
    <p:extLst>
      <p:ext uri="{BB962C8B-B14F-4D97-AF65-F5344CB8AC3E}">
        <p14:creationId xmlns:p14="http://schemas.microsoft.com/office/powerpoint/2010/main" val="4100323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835615"/>
          </a:xfrm>
        </p:spPr>
        <p:txBody>
          <a:bodyPr>
            <a:normAutofit fontScale="90000"/>
          </a:bodyPr>
          <a:lstStyle/>
          <a:p>
            <a:r>
              <a:rPr lang="en-US" dirty="0">
                <a:latin typeface="Calibri" panose="020F0502020204030204" pitchFamily="34" charset="0"/>
              </a:rPr>
              <a:t>Key Client Success stories              </a:t>
            </a:r>
            <a:r>
              <a:rPr lang="en-US" sz="2000" dirty="0">
                <a:latin typeface="Calibri" panose="020F0502020204030204" pitchFamily="34" charset="0"/>
              </a:rPr>
              <a:t>(Click on logo to access the project)</a:t>
            </a:r>
            <a:endParaRPr lang="en-US" sz="1800" dirty="0">
              <a:latin typeface="Calibri" panose="020F0502020204030204" pitchFamily="34" charset="0"/>
            </a:endParaRPr>
          </a:p>
        </p:txBody>
      </p:sp>
      <p:grpSp>
        <p:nvGrpSpPr>
          <p:cNvPr id="11" name="Group 10">
            <a:extLst>
              <a:ext uri="{FF2B5EF4-FFF2-40B4-BE49-F238E27FC236}">
                <a16:creationId xmlns:a16="http://schemas.microsoft.com/office/drawing/2014/main" id="{F7BF3FC7-BD74-38FA-B349-B44108076BC6}"/>
              </a:ext>
            </a:extLst>
          </p:cNvPr>
          <p:cNvGrpSpPr/>
          <p:nvPr/>
        </p:nvGrpSpPr>
        <p:grpSpPr>
          <a:xfrm>
            <a:off x="540029" y="1659285"/>
            <a:ext cx="5020912" cy="1942667"/>
            <a:chOff x="625947" y="1354071"/>
            <a:chExt cx="5020912" cy="1942667"/>
          </a:xfrm>
        </p:grpSpPr>
        <p:sp>
          <p:nvSpPr>
            <p:cNvPr id="7" name="TextBox 6">
              <a:extLst>
                <a:ext uri="{FF2B5EF4-FFF2-40B4-BE49-F238E27FC236}">
                  <a16:creationId xmlns:a16="http://schemas.microsoft.com/office/drawing/2014/main" id="{B98AB4C2-9259-4563-08EB-EA5E4B193AF4}"/>
                </a:ext>
              </a:extLst>
            </p:cNvPr>
            <p:cNvSpPr txBox="1"/>
            <p:nvPr/>
          </p:nvSpPr>
          <p:spPr>
            <a:xfrm>
              <a:off x="1645671" y="1357746"/>
              <a:ext cx="4001188" cy="1938992"/>
            </a:xfrm>
            <a:prstGeom prst="rect">
              <a:avLst/>
            </a:prstGeom>
            <a:noFill/>
            <a:ln>
              <a:solidFill>
                <a:schemeClr val="bg1"/>
              </a:solidFill>
              <a:prstDash val="dash"/>
            </a:ln>
          </p:spPr>
          <p:txBody>
            <a:bodyPr wrap="square" rtlCol="0">
              <a:spAutoFit/>
            </a:bodyPr>
            <a:lstStyle/>
            <a:p>
              <a:pPr algn="just"/>
              <a:r>
                <a:rPr lang="en-US" sz="2000" dirty="0">
                  <a:latin typeface="Calibri" panose="020F0502020204030204" pitchFamily="34" charset="0"/>
                </a:rPr>
                <a:t>We've created and built a functional website for India's leading critical care network (</a:t>
              </a:r>
              <a:r>
                <a:rPr lang="en-US" sz="2000" dirty="0" err="1">
                  <a:latin typeface="Calibri" panose="020F0502020204030204" pitchFamily="34" charset="0"/>
                </a:rPr>
                <a:t>Sparsh</a:t>
              </a:r>
              <a:r>
                <a:rPr lang="en-US" sz="2000" dirty="0">
                  <a:latin typeface="Calibri" panose="020F0502020204030204" pitchFamily="34" charset="0"/>
                </a:rPr>
                <a:t> Critical care Team), empowering them to collaborate, network, and exhibit their achievements.</a:t>
              </a:r>
              <a:endParaRPr lang="en-US" dirty="0">
                <a:latin typeface="Calibri" panose="020F0502020204030204" pitchFamily="34" charset="0"/>
              </a:endParaRPr>
            </a:p>
          </p:txBody>
        </p:sp>
        <p:pic>
          <p:nvPicPr>
            <p:cNvPr id="8" name="Picture 2">
              <a:hlinkClick r:id="rId3"/>
              <a:extLst>
                <a:ext uri="{FF2B5EF4-FFF2-40B4-BE49-F238E27FC236}">
                  <a16:creationId xmlns:a16="http://schemas.microsoft.com/office/drawing/2014/main" id="{DC544A2C-A360-CC58-7833-A6CBFB5FCA1A}"/>
                </a:ext>
              </a:extLst>
            </p:cNvPr>
            <p:cNvPicPr>
              <a:picLocks noChangeAspect="1" noChangeArrowheads="1"/>
            </p:cNvPicPr>
            <p:nvPr/>
          </p:nvPicPr>
          <p:blipFill rotWithShape="1">
            <a:blip r:embed="rId4"/>
            <a:srcRect l="20846" t="14911" r="22229" b="7050"/>
            <a:stretch/>
          </p:blipFill>
          <p:spPr bwMode="auto">
            <a:xfrm>
              <a:off x="625947" y="1354071"/>
              <a:ext cx="955327" cy="1561157"/>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a:extLst>
              <a:ext uri="{FF2B5EF4-FFF2-40B4-BE49-F238E27FC236}">
                <a16:creationId xmlns:a16="http://schemas.microsoft.com/office/drawing/2014/main" id="{4005082D-CB66-7D0B-1ED3-C73CAE43FF59}"/>
              </a:ext>
            </a:extLst>
          </p:cNvPr>
          <p:cNvSpPr txBox="1"/>
          <p:nvPr/>
        </p:nvSpPr>
        <p:spPr>
          <a:xfrm>
            <a:off x="7609385" y="1659285"/>
            <a:ext cx="4334937" cy="1938992"/>
          </a:xfrm>
          <a:prstGeom prst="rect">
            <a:avLst/>
          </a:prstGeom>
          <a:noFill/>
          <a:ln>
            <a:solidFill>
              <a:schemeClr val="bg1"/>
            </a:solidFill>
            <a:prstDash val="dash"/>
          </a:ln>
        </p:spPr>
        <p:txBody>
          <a:bodyPr wrap="square" rtlCol="0">
            <a:spAutoFit/>
          </a:bodyPr>
          <a:lstStyle/>
          <a:p>
            <a:r>
              <a:rPr lang="en-US" sz="2000" dirty="0">
                <a:latin typeface="Calibri" panose="020F0502020204030204" pitchFamily="34" charset="0"/>
              </a:rPr>
              <a:t>Suraj Charitable Trust creates awareness on health and related issues, serving the community through diverse social service camps. Binary Blenders digitally highlighted their impactful work, putting them on the map.</a:t>
            </a:r>
          </a:p>
        </p:txBody>
      </p:sp>
      <p:grpSp>
        <p:nvGrpSpPr>
          <p:cNvPr id="19" name="Group 18">
            <a:extLst>
              <a:ext uri="{FF2B5EF4-FFF2-40B4-BE49-F238E27FC236}">
                <a16:creationId xmlns:a16="http://schemas.microsoft.com/office/drawing/2014/main" id="{A01C0A87-5B4F-C96A-FFA8-78D2F760C420}"/>
              </a:ext>
            </a:extLst>
          </p:cNvPr>
          <p:cNvGrpSpPr/>
          <p:nvPr/>
        </p:nvGrpSpPr>
        <p:grpSpPr>
          <a:xfrm>
            <a:off x="540029" y="3876633"/>
            <a:ext cx="5020912" cy="1938992"/>
            <a:chOff x="625947" y="3257373"/>
            <a:chExt cx="5020912" cy="1938992"/>
          </a:xfrm>
        </p:grpSpPr>
        <p:sp>
          <p:nvSpPr>
            <p:cNvPr id="17" name="TextBox 16">
              <a:extLst>
                <a:ext uri="{FF2B5EF4-FFF2-40B4-BE49-F238E27FC236}">
                  <a16:creationId xmlns:a16="http://schemas.microsoft.com/office/drawing/2014/main" id="{500CF17B-F8C8-DB3A-84EE-AA49B7770BBA}"/>
                </a:ext>
              </a:extLst>
            </p:cNvPr>
            <p:cNvSpPr txBox="1"/>
            <p:nvPr/>
          </p:nvSpPr>
          <p:spPr>
            <a:xfrm>
              <a:off x="1645671" y="3257373"/>
              <a:ext cx="4001188" cy="1938992"/>
            </a:xfrm>
            <a:prstGeom prst="rect">
              <a:avLst/>
            </a:prstGeom>
            <a:noFill/>
            <a:ln>
              <a:solidFill>
                <a:schemeClr val="bg1"/>
              </a:solidFill>
              <a:prstDash val="dash"/>
            </a:ln>
          </p:spPr>
          <p:txBody>
            <a:bodyPr wrap="square" rtlCol="0">
              <a:spAutoFit/>
            </a:bodyPr>
            <a:lstStyle/>
            <a:p>
              <a:pPr algn="just"/>
              <a:r>
                <a:rPr lang="en-US" sz="2000" dirty="0">
                  <a:latin typeface="Calibri" panose="020F0502020204030204" pitchFamily="34" charset="0"/>
                </a:rPr>
                <a:t>CA Rupesh Gilda's website serves as an informative platform for prospects, consolidating essential compliance links in one convenient location, thanks to the assistance of Binary Blenders.</a:t>
              </a:r>
            </a:p>
          </p:txBody>
        </p:sp>
        <p:pic>
          <p:nvPicPr>
            <p:cNvPr id="3074" name="Picture 2" descr="CA Designation is Mandatory to becoming a Member of ICAI">
              <a:hlinkClick r:id="rId5"/>
              <a:extLst>
                <a:ext uri="{FF2B5EF4-FFF2-40B4-BE49-F238E27FC236}">
                  <a16:creationId xmlns:a16="http://schemas.microsoft.com/office/drawing/2014/main" id="{2588402F-D6E9-F209-30EB-35ABCD55403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1789" t="1" r="11147" b="1527"/>
            <a:stretch/>
          </p:blipFill>
          <p:spPr bwMode="auto">
            <a:xfrm>
              <a:off x="625947" y="3869039"/>
              <a:ext cx="1066800" cy="71566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a:extLst>
              <a:ext uri="{FF2B5EF4-FFF2-40B4-BE49-F238E27FC236}">
                <a16:creationId xmlns:a16="http://schemas.microsoft.com/office/drawing/2014/main" id="{7141765A-F60F-3EBB-F2EF-05B629F3F231}"/>
              </a:ext>
            </a:extLst>
          </p:cNvPr>
          <p:cNvGrpSpPr/>
          <p:nvPr/>
        </p:nvGrpSpPr>
        <p:grpSpPr>
          <a:xfrm>
            <a:off x="5607243" y="3889377"/>
            <a:ext cx="6328082" cy="1938992"/>
            <a:chOff x="5607243" y="3525092"/>
            <a:chExt cx="6328082" cy="1938992"/>
          </a:xfrm>
        </p:grpSpPr>
        <p:sp>
          <p:nvSpPr>
            <p:cNvPr id="21" name="TextBox 20">
              <a:extLst>
                <a:ext uri="{FF2B5EF4-FFF2-40B4-BE49-F238E27FC236}">
                  <a16:creationId xmlns:a16="http://schemas.microsoft.com/office/drawing/2014/main" id="{FF01EDA9-D9B9-9918-5C33-9F561FB60187}"/>
                </a:ext>
              </a:extLst>
            </p:cNvPr>
            <p:cNvSpPr txBox="1"/>
            <p:nvPr/>
          </p:nvSpPr>
          <p:spPr>
            <a:xfrm>
              <a:off x="7609385" y="3525092"/>
              <a:ext cx="4325940" cy="1938992"/>
            </a:xfrm>
            <a:prstGeom prst="rect">
              <a:avLst/>
            </a:prstGeom>
            <a:noFill/>
            <a:ln>
              <a:solidFill>
                <a:schemeClr val="bg1"/>
              </a:solidFill>
              <a:prstDash val="dash"/>
            </a:ln>
          </p:spPr>
          <p:txBody>
            <a:bodyPr wrap="square" rtlCol="0">
              <a:spAutoFit/>
            </a:bodyPr>
            <a:lstStyle/>
            <a:p>
              <a:pPr algn="just"/>
              <a:r>
                <a:rPr lang="en-US" sz="2000" dirty="0">
                  <a:latin typeface="Calibri" panose="020F0502020204030204" pitchFamily="34" charset="0"/>
                </a:rPr>
                <a:t>Elite </a:t>
              </a:r>
              <a:r>
                <a:rPr lang="en-US" sz="2000" dirty="0" err="1">
                  <a:latin typeface="Calibri" panose="020F0502020204030204" pitchFamily="34" charset="0"/>
                </a:rPr>
                <a:t>Agro</a:t>
              </a:r>
              <a:r>
                <a:rPr lang="en-US" sz="2000" dirty="0">
                  <a:latin typeface="Calibri" panose="020F0502020204030204" pitchFamily="34" charset="0"/>
                </a:rPr>
                <a:t> Exports International is a </a:t>
              </a:r>
              <a:r>
                <a:rPr lang="en-US" sz="2000" dirty="0" err="1">
                  <a:latin typeface="Calibri" panose="020F0502020204030204" pitchFamily="34" charset="0"/>
                </a:rPr>
                <a:t>agri</a:t>
              </a:r>
              <a:r>
                <a:rPr lang="en-US" sz="2000" dirty="0">
                  <a:latin typeface="Calibri" panose="020F0502020204030204" pitchFamily="34" charset="0"/>
                </a:rPr>
                <a:t> commodity trading firm with service capabilities spread across the globe looking for a digital presence to convey their product range trusted Binary Blenders as their partner.</a:t>
              </a:r>
            </a:p>
          </p:txBody>
        </p:sp>
        <p:pic>
          <p:nvPicPr>
            <p:cNvPr id="3076" name="Picture 4">
              <a:hlinkClick r:id="rId7"/>
              <a:extLst>
                <a:ext uri="{FF2B5EF4-FFF2-40B4-BE49-F238E27FC236}">
                  <a16:creationId xmlns:a16="http://schemas.microsoft.com/office/drawing/2014/main" id="{6B0C7614-9B6E-3394-BB90-F51F4B705076}"/>
                </a:ext>
              </a:extLst>
            </p:cNvPr>
            <p:cNvPicPr>
              <a:picLocks noChangeAspect="1" noChangeArrowheads="1"/>
            </p:cNvPicPr>
            <p:nvPr/>
          </p:nvPicPr>
          <p:blipFill rotWithShape="1">
            <a:blip r:embed="rId8"/>
            <a:srcRect t="-6134" b="-6882"/>
            <a:stretch/>
          </p:blipFill>
          <p:spPr bwMode="auto">
            <a:xfrm>
              <a:off x="5607243" y="3525092"/>
              <a:ext cx="1946844" cy="1926247"/>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22">
            <a:extLst>
              <a:ext uri="{FF2B5EF4-FFF2-40B4-BE49-F238E27FC236}">
                <a16:creationId xmlns:a16="http://schemas.microsoft.com/office/drawing/2014/main" id="{EFA14687-18B4-9FF2-7135-6F34A4BD6431}"/>
              </a:ext>
            </a:extLst>
          </p:cNvPr>
          <p:cNvPicPr>
            <a:picLocks noChangeAspect="1"/>
          </p:cNvPicPr>
          <p:nvPr/>
        </p:nvPicPr>
        <p:blipFill rotWithShape="1">
          <a:blip r:embed="rId9"/>
          <a:srcRect l="30674" t="16329" r="31692" b="17615"/>
          <a:stretch/>
        </p:blipFill>
        <p:spPr>
          <a:xfrm>
            <a:off x="11403806" y="6041231"/>
            <a:ext cx="616744" cy="611982"/>
          </a:xfrm>
          <a:prstGeom prst="rect">
            <a:avLst/>
          </a:prstGeom>
        </p:spPr>
      </p:pic>
      <p:sp>
        <p:nvSpPr>
          <p:cNvPr id="24" name="TextBox 23">
            <a:extLst>
              <a:ext uri="{FF2B5EF4-FFF2-40B4-BE49-F238E27FC236}">
                <a16:creationId xmlns:a16="http://schemas.microsoft.com/office/drawing/2014/main" id="{0533FEAE-37BB-DC5C-6BF1-09E1FD25CE83}"/>
              </a:ext>
            </a:extLst>
          </p:cNvPr>
          <p:cNvSpPr txBox="1"/>
          <p:nvPr/>
        </p:nvSpPr>
        <p:spPr>
          <a:xfrm>
            <a:off x="9273085" y="5953091"/>
            <a:ext cx="2093415" cy="400110"/>
          </a:xfrm>
          <a:prstGeom prst="rect">
            <a:avLst/>
          </a:prstGeom>
          <a:noFill/>
          <a:ln>
            <a:solidFill>
              <a:schemeClr val="bg1"/>
            </a:solidFill>
            <a:prstDash val="dash"/>
          </a:ln>
        </p:spPr>
        <p:txBody>
          <a:bodyPr wrap="square" rtlCol="0">
            <a:spAutoFit/>
          </a:bodyPr>
          <a:lstStyle/>
          <a:p>
            <a:pPr algn="just"/>
            <a:r>
              <a:rPr lang="en-US" sz="2000" dirty="0">
                <a:latin typeface="Calibri" panose="020F0502020204030204" pitchFamily="34" charset="0"/>
              </a:rPr>
              <a:t>…and many more</a:t>
            </a:r>
          </a:p>
        </p:txBody>
      </p:sp>
      <p:pic>
        <p:nvPicPr>
          <p:cNvPr id="4" name="Picture 4" descr="Indian Trust -Sec-2(15) –Is it really a boon for Public Charitable Trusts?">
            <a:hlinkClick r:id="rId10"/>
            <a:extLst>
              <a:ext uri="{FF2B5EF4-FFF2-40B4-BE49-F238E27FC236}">
                <a16:creationId xmlns:a16="http://schemas.microsoft.com/office/drawing/2014/main" id="{65202AF7-B37C-6DDA-CD0B-981631B6E8C4}"/>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2445" t="4820" b="9554"/>
          <a:stretch/>
        </p:blipFill>
        <p:spPr bwMode="auto">
          <a:xfrm>
            <a:off x="5764141" y="2012676"/>
            <a:ext cx="1836248" cy="854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698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830997"/>
          </a:xfrm>
        </p:spPr>
        <p:txBody>
          <a:bodyPr>
            <a:normAutofit/>
          </a:bodyPr>
          <a:lstStyle/>
          <a:p>
            <a:r>
              <a:rPr lang="en-US" dirty="0">
                <a:latin typeface="Calibri" panose="020F0502020204030204" pitchFamily="34" charset="0"/>
              </a:rPr>
              <a:t>Contact Information</a:t>
            </a:r>
          </a:p>
        </p:txBody>
      </p:sp>
      <p:sp>
        <p:nvSpPr>
          <p:cNvPr id="6" name="TextBox 5">
            <a:extLst>
              <a:ext uri="{FF2B5EF4-FFF2-40B4-BE49-F238E27FC236}">
                <a16:creationId xmlns:a16="http://schemas.microsoft.com/office/drawing/2014/main" id="{3FE3153C-635E-648D-7B93-227CCB0855C2}"/>
              </a:ext>
            </a:extLst>
          </p:cNvPr>
          <p:cNvSpPr txBox="1"/>
          <p:nvPr/>
        </p:nvSpPr>
        <p:spPr>
          <a:xfrm>
            <a:off x="1097280" y="1396260"/>
            <a:ext cx="10434320" cy="1261884"/>
          </a:xfrm>
          <a:prstGeom prst="rect">
            <a:avLst/>
          </a:prstGeom>
          <a:noFill/>
          <a:ln>
            <a:solidFill>
              <a:schemeClr val="bg1"/>
            </a:solidFill>
            <a:prstDash val="dash"/>
          </a:ln>
        </p:spPr>
        <p:txBody>
          <a:bodyPr wrap="square" rtlCol="0">
            <a:spAutoFit/>
          </a:bodyPr>
          <a:lstStyle/>
          <a:p>
            <a:pPr algn="just"/>
            <a:r>
              <a:rPr lang="en-US" sz="2000" dirty="0">
                <a:latin typeface="Calibri" panose="020F0502020204030204" pitchFamily="34" charset="0"/>
              </a:rPr>
              <a:t>We take great pride in and eagerly embrace the opportunity to address real-world challenges. Feel free to contact us using the information below, and we will be at your service.</a:t>
            </a:r>
          </a:p>
          <a:p>
            <a:pPr algn="just"/>
            <a:r>
              <a:rPr lang="en-US" dirty="0">
                <a:solidFill>
                  <a:schemeClr val="bg1"/>
                </a:solidFill>
                <a:latin typeface="Calibri" panose="020F0502020204030204" pitchFamily="34" charset="0"/>
              </a:rPr>
              <a:t>Our constant endeavor is to create an implementation-ready solution that is both straightforward and devoid of intricacies.</a:t>
            </a:r>
            <a:endParaRPr lang="en-US" dirty="0">
              <a:latin typeface="Calibri" panose="020F0502020204030204" pitchFamily="34" charset="0"/>
            </a:endParaRPr>
          </a:p>
        </p:txBody>
      </p:sp>
      <p:sp>
        <p:nvSpPr>
          <p:cNvPr id="7" name="TextBox 6">
            <a:extLst>
              <a:ext uri="{FF2B5EF4-FFF2-40B4-BE49-F238E27FC236}">
                <a16:creationId xmlns:a16="http://schemas.microsoft.com/office/drawing/2014/main" id="{A845AC7C-DF00-6C5B-E9B4-C3ACC2D8A43E}"/>
              </a:ext>
            </a:extLst>
          </p:cNvPr>
          <p:cNvSpPr txBox="1"/>
          <p:nvPr/>
        </p:nvSpPr>
        <p:spPr>
          <a:xfrm>
            <a:off x="2966211" y="5008256"/>
            <a:ext cx="2738120" cy="400110"/>
          </a:xfrm>
          <a:prstGeom prst="rect">
            <a:avLst/>
          </a:prstGeom>
          <a:noFill/>
          <a:ln>
            <a:solidFill>
              <a:schemeClr val="bg1"/>
            </a:solidFill>
            <a:prstDash val="dash"/>
          </a:ln>
        </p:spPr>
        <p:txBody>
          <a:bodyPr wrap="square" rtlCol="0">
            <a:spAutoFit/>
          </a:bodyPr>
          <a:lstStyle/>
          <a:p>
            <a:pPr algn="just"/>
            <a:r>
              <a:rPr lang="en-US" sz="2000" dirty="0">
                <a:latin typeface="Calibri" panose="020F0502020204030204" pitchFamily="34" charset="0"/>
              </a:rPr>
              <a:t>Phone: +91-9441981298</a:t>
            </a:r>
            <a:endParaRPr lang="en-US" dirty="0">
              <a:latin typeface="Calibri" panose="020F0502020204030204" pitchFamily="34" charset="0"/>
            </a:endParaRPr>
          </a:p>
        </p:txBody>
      </p:sp>
      <p:sp>
        <p:nvSpPr>
          <p:cNvPr id="8" name="TextBox 7">
            <a:extLst>
              <a:ext uri="{FF2B5EF4-FFF2-40B4-BE49-F238E27FC236}">
                <a16:creationId xmlns:a16="http://schemas.microsoft.com/office/drawing/2014/main" id="{6F97E7B2-FFF1-F9E2-FDBE-48CF761BB92D}"/>
              </a:ext>
            </a:extLst>
          </p:cNvPr>
          <p:cNvSpPr txBox="1"/>
          <p:nvPr/>
        </p:nvSpPr>
        <p:spPr>
          <a:xfrm>
            <a:off x="5912659" y="5261685"/>
            <a:ext cx="4668520" cy="400110"/>
          </a:xfrm>
          <a:prstGeom prst="rect">
            <a:avLst/>
          </a:prstGeom>
          <a:noFill/>
          <a:ln>
            <a:solidFill>
              <a:schemeClr val="bg1"/>
            </a:solidFill>
            <a:prstDash val="dash"/>
          </a:ln>
        </p:spPr>
        <p:txBody>
          <a:bodyPr wrap="square" rtlCol="0">
            <a:spAutoFit/>
          </a:bodyPr>
          <a:lstStyle/>
          <a:p>
            <a:pPr algn="just"/>
            <a:r>
              <a:rPr lang="en-US" sz="2000" dirty="0">
                <a:latin typeface="Calibri" panose="020F0502020204030204" pitchFamily="34" charset="0"/>
              </a:rPr>
              <a:t>Email: mail@deltaconsultingcompany.com</a:t>
            </a:r>
            <a:endParaRPr lang="en-US" dirty="0">
              <a:latin typeface="Calibri" panose="020F0502020204030204" pitchFamily="34" charset="0"/>
            </a:endParaRPr>
          </a:p>
        </p:txBody>
      </p:sp>
      <p:sp>
        <p:nvSpPr>
          <p:cNvPr id="9" name="TextBox 8">
            <a:extLst>
              <a:ext uri="{FF2B5EF4-FFF2-40B4-BE49-F238E27FC236}">
                <a16:creationId xmlns:a16="http://schemas.microsoft.com/office/drawing/2014/main" id="{3CADDF52-E3C6-248A-7C6C-4959C074B402}"/>
              </a:ext>
            </a:extLst>
          </p:cNvPr>
          <p:cNvSpPr txBox="1"/>
          <p:nvPr/>
        </p:nvSpPr>
        <p:spPr>
          <a:xfrm>
            <a:off x="3720591" y="5461740"/>
            <a:ext cx="2001520" cy="400110"/>
          </a:xfrm>
          <a:prstGeom prst="rect">
            <a:avLst/>
          </a:prstGeom>
          <a:noFill/>
          <a:ln>
            <a:solidFill>
              <a:schemeClr val="bg1"/>
            </a:solidFill>
            <a:prstDash val="dash"/>
          </a:ln>
        </p:spPr>
        <p:txBody>
          <a:bodyPr wrap="square" rtlCol="0">
            <a:spAutoFit/>
          </a:bodyPr>
          <a:lstStyle/>
          <a:p>
            <a:pPr algn="just"/>
            <a:r>
              <a:rPr lang="en-US" sz="2000" dirty="0">
                <a:latin typeface="Calibri" panose="020F0502020204030204" pitchFamily="34" charset="0"/>
                <a:hlinkClick r:id="rId3"/>
              </a:rPr>
              <a:t>+91-9441981298</a:t>
            </a:r>
            <a:endParaRPr lang="en-US" dirty="0">
              <a:latin typeface="Calibri" panose="020F0502020204030204" pitchFamily="34" charset="0"/>
            </a:endParaRPr>
          </a:p>
        </p:txBody>
      </p:sp>
      <p:pic>
        <p:nvPicPr>
          <p:cNvPr id="4104" name="Picture 8" descr="Download Transparent Whatsapp Logo Picture | Pnggrid">
            <a:hlinkClick r:id="rId4"/>
            <a:extLst>
              <a:ext uri="{FF2B5EF4-FFF2-40B4-BE49-F238E27FC236}">
                <a16:creationId xmlns:a16="http://schemas.microsoft.com/office/drawing/2014/main" id="{9D388C04-0BD1-6D9C-F2D4-B2F50E64FC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468" y="5441416"/>
            <a:ext cx="517123" cy="51712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hlinkClick r:id="rId6"/>
            <a:extLst>
              <a:ext uri="{FF2B5EF4-FFF2-40B4-BE49-F238E27FC236}">
                <a16:creationId xmlns:a16="http://schemas.microsoft.com/office/drawing/2014/main" id="{04516AE2-21BF-A06D-8D12-8A2E4F474AEF}"/>
              </a:ext>
            </a:extLst>
          </p:cNvPr>
          <p:cNvPicPr>
            <a:picLocks noChangeAspect="1"/>
          </p:cNvPicPr>
          <p:nvPr/>
        </p:nvPicPr>
        <p:blipFill>
          <a:blip r:embed="rId7"/>
          <a:srcRect t="4898" b="4898"/>
          <a:stretch/>
        </p:blipFill>
        <p:spPr>
          <a:xfrm>
            <a:off x="4347462" y="2192156"/>
            <a:ext cx="2749298" cy="2479964"/>
          </a:xfrm>
          <a:prstGeom prst="rect">
            <a:avLst/>
          </a:prstGeom>
        </p:spPr>
      </p:pic>
      <p:cxnSp>
        <p:nvCxnSpPr>
          <p:cNvPr id="16" name="Straight Connector 15">
            <a:extLst>
              <a:ext uri="{FF2B5EF4-FFF2-40B4-BE49-F238E27FC236}">
                <a16:creationId xmlns:a16="http://schemas.microsoft.com/office/drawing/2014/main" id="{8288B229-58C6-8DCA-DD41-027789920807}"/>
              </a:ext>
            </a:extLst>
          </p:cNvPr>
          <p:cNvCxnSpPr/>
          <p:nvPr/>
        </p:nvCxnSpPr>
        <p:spPr>
          <a:xfrm>
            <a:off x="5722111" y="5008256"/>
            <a:ext cx="0" cy="9502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F452057-5BA6-3A88-2F81-DAFCF5D46E7F}"/>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493" b="99403" l="3170" r="97406"/>
                    </a14:imgEffect>
                  </a14:imgLayer>
                </a14:imgProps>
              </a:ext>
            </a:extLst>
          </a:blip>
          <a:stretch>
            <a:fillRect/>
          </a:stretch>
        </p:blipFill>
        <p:spPr>
          <a:xfrm>
            <a:off x="11232346" y="5889968"/>
            <a:ext cx="959654" cy="926467"/>
          </a:xfrm>
          <a:prstGeom prst="rect">
            <a:avLst/>
          </a:prstGeom>
        </p:spPr>
      </p:pic>
    </p:spTree>
    <p:extLst>
      <p:ext uri="{BB962C8B-B14F-4D97-AF65-F5344CB8AC3E}">
        <p14:creationId xmlns:p14="http://schemas.microsoft.com/office/powerpoint/2010/main" val="3280547014"/>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2.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3.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4.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5.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6.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7.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3.xml><?xml version="1.0" encoding="utf-8"?>
<ds:datastoreItem xmlns:ds="http://schemas.openxmlformats.org/officeDocument/2006/customXml" ds:itemID="{8F3CD65D-61A5-43C9-A837-6EC73C7DA8AB}">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{DDA7AD72-D06E-4B27-9CA1-0FF31587702E}tf11437505_win32</Template>
  <TotalTime>236</TotalTime>
  <Words>418</Words>
  <Application>Microsoft Office PowerPoint</Application>
  <PresentationFormat>Widescreen</PresentationFormat>
  <Paragraphs>37</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Calibri</vt:lpstr>
      <vt:lpstr>Georgia Pro Cond Light</vt:lpstr>
      <vt:lpstr>Speak Pro</vt:lpstr>
      <vt:lpstr>RetrospectVTI</vt:lpstr>
      <vt:lpstr>Binary Blenders</vt:lpstr>
      <vt:lpstr>Introduction</vt:lpstr>
      <vt:lpstr>The power of Strong web presence</vt:lpstr>
      <vt:lpstr>Our Services</vt:lpstr>
      <vt:lpstr>Why Choose Us</vt:lpstr>
      <vt:lpstr>Key Client Success stories              (Click on logo to access the project)</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Delta Consulting Company</dc:title>
  <dc:creator>Aniketh</dc:creator>
  <cp:lastModifiedBy>Aniketh</cp:lastModifiedBy>
  <cp:revision>26</cp:revision>
  <dcterms:created xsi:type="dcterms:W3CDTF">2023-10-21T06:44:38Z</dcterms:created>
  <dcterms:modified xsi:type="dcterms:W3CDTF">2024-02-20T15:34:12Z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